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8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36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1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32.xml"/>
  <Override ContentType="application/vnd.openxmlformats-officedocument.presentationml.comments+xml" PartName="/ppt/comments/comment37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35.xml"/>
  <Override ContentType="application/vnd.openxmlformats-officedocument.presentationml.comments+xml" PartName="/ppt/comments/comment2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7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40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8.xml"/>
  <Override ContentType="application/vnd.openxmlformats-officedocument.presentationml.comments+xml" PartName="/ppt/comments/comment21.xml"/>
  <Override ContentType="application/vnd.openxmlformats-officedocument.presentationml.comments+xml" PartName="/ppt/comments/comment34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3.xml"/>
  <Override ContentType="application/vnd.openxmlformats-officedocument.presentationml.comments+xml" PartName="/ppt/comments/comment39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5.xml"/>
  <Override ContentType="application/vnd.openxmlformats-officedocument.presentationml.comments+xml" PartName="/ppt/comments/comment30.xml"/>
  <Override ContentType="application/vnd.openxmlformats-officedocument.presentationml.comments+xml" PartName="/ppt/comments/comment33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38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9144000"/>
  <p:notesSz cx="6858000" cy="9144000"/>
  <p:embeddedFontLst>
    <p:embeddedFont>
      <p:font typeface="Playfair Display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9" name="Trillo Marc"/>
  <p:cmAuthor clrIdx="1" id="1" initials="" lastIdx="12" name="Michael Nunez"/>
  <p:cmAuthor clrIdx="2" id="2" initials="" lastIdx="1" name="Maliha Shabbi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PlayfairDisplay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layfairDisplay-italic.fntdata"/><Relationship Id="rId12" Type="http://schemas.openxmlformats.org/officeDocument/2006/relationships/slide" Target="slides/slide7.xml"/><Relationship Id="rId56" Type="http://schemas.openxmlformats.org/officeDocument/2006/relationships/font" Target="fonts/PlayfairDisplay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PlayfairDisplay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5-27T15:22:40.761">
    <p:pos x="6000" y="0"/>
    <p:text>DANI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8" dt="2019-05-27T14:50:04.238">
    <p:pos x="6000" y="0"/>
    <p:text>Esto es el esquema 2D de la empresa y por donde pasan los cables</p:text>
  </p:cm>
  <p:cm authorId="0" idx="9" dt="2019-05-27T15:10:18.132">
    <p:pos x="6000" y="100"/>
    <p:text>MIKEY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9" dt="2019-05-27T14:51:04.754">
    <p:pos x="6000" y="0"/>
    <p:text>Aqui es por donde pasan los cables de Administracion y marqueting en 3D</p:text>
  </p:cm>
  <p:cm authorId="0" idx="10" dt="2019-05-27T15:10:24.250">
    <p:pos x="6000" y="100"/>
    <p:text>DANI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1" dt="2019-05-27T15:10:37.885">
    <p:pos x="6000" y="0"/>
    <p:text>DANI HASTA AQUI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2" dt="2019-05-27T15:10:48.302">
    <p:pos x="6000" y="0"/>
    <p:text>MIKEY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3" dt="2019-05-27T15:11:36.304">
    <p:pos x="6000" y="0"/>
    <p:text>MIKEY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4" dt="2019-05-27T15:11:29.212">
    <p:pos x="6000" y="0"/>
    <p:text>DANI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5" dt="2019-05-27T15:11:57.231">
    <p:pos x="6000" y="0"/>
    <p:text>DANI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6" dt="2019-05-27T15:12:06.948">
    <p:pos x="6000" y="0"/>
    <p:text>MIKEY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7" dt="2019-05-27T15:12:11.782">
    <p:pos x="6000" y="0"/>
    <p:text>MIKEY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8" dt="2019-05-27T15:12:52.242">
    <p:pos x="6000" y="0"/>
    <p:text>DANI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5-27T15:22:47.066">
    <p:pos x="6000" y="0"/>
    <p:text>DSNI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9" dt="2019-05-27T15:12:58.326">
    <p:pos x="6000" y="0"/>
    <p:text>HASTA AQUI DANI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0" dt="2019-05-27T15:13:09.635">
    <p:pos x="6000" y="0"/>
    <p:text>MARC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1" dt="2019-05-27T15:13:34.856">
    <p:pos x="6000" y="0"/>
    <p:text>MALIHA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2" dt="2019-05-27T15:54:04.055">
    <p:pos x="6000" y="0"/>
    <p:text>Principalment per als correus personals dels treballadors l’hem acabat fent amb el 1&amp;1 IONOS, on l’únic que hem hagut de posar han sigut tots els correus dels treballadors i en aquesta mateixa web hem llogat la nostra pàgina d’Intranet a internet.</p:text>
  </p:cm>
  <p:cm authorId="0" idx="23" dt="2019-05-27T15:14:08.112">
    <p:pos x="6000" y="100"/>
    <p:text>HASTA AQUI MALIHA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4" dt="2019-05-27T15:14:12.906">
    <p:pos x="6000" y="0"/>
    <p:text>MARC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5" dt="2019-05-27T15:14:37.817">
    <p:pos x="6000" y="0"/>
    <p:text>MARC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6" dt="2019-05-27T15:14:44.208">
    <p:pos x="6000" y="0"/>
    <p:text>MALIHA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7" dt="2019-05-27T15:14:57.221">
    <p:pos x="6000" y="0"/>
    <p:text>HASTA AQUI MALIHA</p:text>
  </p:cm>
</p:cmLst>
</file>

<file path=ppt/comments/comment2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8" dt="2019-05-27T15:15:05.866">
    <p:pos x="6000" y="0"/>
    <p:text>MIKEY</p:text>
  </p:cm>
</p:cmLst>
</file>

<file path=ppt/comments/comment2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9" dt="2019-05-27T15:15:36.627">
    <p:pos x="6000" y="0"/>
    <p:text>MIKEY</p:text>
  </p:cm>
  <p:cm authorId="1" idx="10" dt="2019-05-23T16:56:24.921">
    <p:pos x="831" y="1075"/>
    <p:text>Esta parte se comenta asi</p:text>
  </p:cm>
  <p:cm authorId="1" idx="11" dt="2019-05-23T16:56:24.921">
    <p:pos x="831" y="1075"/>
    <p:text>Backups de seguretat. Diferencials, Incrementals i Totals:
- Farem backups de tots els servidors i equips. Cada dia en farem un diferencial, cada setmana un incremental i cada mes un total.
- Tenim un sistema per estalviar espai fent que cada 3 mesos es borri la copia de seguretat total més antiga.
- Els Backups totals es pujaran a una empresa externa per tenir les dades online.</p:text>
  </p:cm>
  <p:cm authorId="1" idx="12" dt="2019-05-23T17:20:57.610">
    <p:pos x="3816" y="1946"/>
    <p:text>No tocar que esta bien aunque no lo parezca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5-27T15:09:16.982">
    <p:pos x="6000" y="0"/>
    <p:text>MARC</p:text>
  </p:cm>
  <p:cm authorId="1" idx="1" dt="2019-05-27T14:30:23.117">
    <p:pos x="6000" y="100"/>
    <p:text>INTRODUCCIÓ.
En aquest projecte el nostre grup ha decidit crear una empresa/botiga online de roba, on tenim diferents productes i accessoris d’alta qualitat. Ho hem portat a terme mitjançant màquines virtuals, fulls de càlcul, diagrames lògics i físics, eixos cronològics i estudis de dibuix virtuals.</p:text>
  </p:cm>
</p:cmLst>
</file>

<file path=ppt/comments/comment3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0" dt="2019-05-27T15:15:42.852">
    <p:pos x="6000" y="0"/>
    <p:text>MARK</p:text>
  </p:cm>
</p:cmLst>
</file>

<file path=ppt/comments/comment3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1" dt="2019-05-27T15:15:53.320">
    <p:pos x="6000" y="0"/>
    <p:text>MARK</p:text>
  </p:cm>
</p:cmLst>
</file>

<file path=ppt/comments/comment3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2" dt="2019-05-27T15:16:00.878">
    <p:pos x="6000" y="0"/>
    <p:text>DANI Y MALIHA</p:text>
  </p:cm>
</p:cmLst>
</file>

<file path=ppt/comments/comment3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3" dt="2019-05-27T15:16:17.256">
    <p:pos x="6000" y="0"/>
    <p:text>DANI</p:text>
  </p:cm>
</p:cmLst>
</file>

<file path=ppt/comments/comment3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4" dt="2019-05-27T15:16:21.450">
    <p:pos x="6000" y="0"/>
    <p:text>MALIHA</p:text>
  </p:cm>
</p:cmLst>
</file>

<file path=ppt/comments/comment3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2" idx="1" dt="2019-05-28T13:35:54.375">
    <p:pos x="6000" y="0"/>
    <p:text>DANI</p:text>
  </p:cm>
</p:cmLst>
</file>

<file path=ppt/comments/comment3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5" dt="2019-05-27T15:19:21.965">
    <p:pos x="6000" y="0"/>
    <p:text>DANI Y MIKEY</p:text>
  </p:cm>
</p:cmLst>
</file>

<file path=ppt/comments/comment3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6" dt="2019-05-27T15:19:27.993">
    <p:pos x="6000" y="0"/>
    <p:text>DANI</p:text>
  </p:cm>
</p:cmLst>
</file>

<file path=ppt/comments/comment3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7" dt="2019-05-27T15:22:10.271">
    <p:pos x="6000" y="0"/>
    <p:text>MALIHA</p:text>
  </p:cm>
</p:cmLst>
</file>

<file path=ppt/comments/comment3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8" dt="2019-05-27T15:22:17.762">
    <p:pos x="6000" y="0"/>
    <p:text>MARQ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5-27T15:09:25.836">
    <p:pos x="6000" y="0"/>
    <p:text>MARC</p:text>
  </p:cm>
  <p:cm authorId="1" idx="2" dt="2019-05-27T14:30:42.022">
    <p:pos x="6000" y="100"/>
    <p:text>OBJECTIUS.
L’objectiu d’aquest projecte és demostrar els coneixements adquirits durant els dos anys que hem cursat al CFGM de SMX i, també complir els requisits del Mòdul de Síntesi.</p:text>
  </p:cm>
</p:cmLst>
</file>

<file path=ppt/comments/comment4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9" dt="2019-05-27T15:22:34.529">
    <p:pos x="6000" y="0"/>
    <p:text>MALIHA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3" dt="2019-05-27T16:06:15.891">
    <p:pos x="6000" y="0"/>
    <p:text>dani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4" dt="2019-05-27T14:36:14.175">
    <p:pos x="6000" y="0"/>
    <p:text>Aqui decimos que tenemos 4 Redes</p:text>
  </p:cm>
  <p:cm authorId="0" idx="5" dt="2019-05-27T15:09:39.351">
    <p:pos x="6000" y="100"/>
    <p:text>MALIHA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6" dt="2019-05-27T15:09:54.619">
    <p:pos x="6000" y="0"/>
    <p:text>MIKEY</p:text>
  </p:cm>
  <p:cm authorId="1" idx="5" dt="2019-05-27T14:44:04.212">
    <p:pos x="6000" y="100"/>
    <p:text>Aqui decimos que estas son nuestras oficinas que tienen una planta y un sotano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6" dt="2019-05-27T14:45:02.841">
    <p:pos x="6000" y="0"/>
    <p:text>Este es el sotano donde se ubica los servidores los equipos de recanvio y los SAI</p:text>
  </p:cm>
  <p:cm authorId="0" idx="7" dt="2019-05-27T15:10:01.096">
    <p:pos x="6000" y="100"/>
    <p:text>MIKEY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7" dt="2019-05-27T14:46:00.796">
    <p:pos x="6000" y="0"/>
    <p:text>Esto explica por donde pasa cada cable de cada Red y los cables de alimentación del SAI</p:text>
  </p:cm>
  <p:cm authorId="0" idx="8" dt="2019-05-27T15:10:06.189">
    <p:pos x="6000" y="100"/>
    <p:text>MIKEY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98cf09bc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98cf09b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868f84188_1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868f84188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868f84188_1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868f8418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868f84188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868f8418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68f84188_4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68f84188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198cf09bc_2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198cf09bc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198cf09bc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198cf09bc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198cf09bc_2_1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198cf09bc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198cf09bc_2_3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198cf09bc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198cf09bc_2_1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198cf09bc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98cf09bc_2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98cf09bc_2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98cf09bc_2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198cf09b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198cf09bc_2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198cf09b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198cf09bc_2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198cf09bc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198cf09bc_2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198cf09bc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198cf09bc_2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198cf09bc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198cf09bc_2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198cf09bc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198cf09bc_2_4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198cf09bc_2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198cf09bc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198cf09b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198cf09bc_2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198cf09bc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198cf09bc_2_3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198cf09bc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198cf09bc_2_4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198cf09bc_2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198cf09bc_2_4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198cf09bc_2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198cf09bc_2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198cf09b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198cf09bc_2_3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198cf09bc_2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198cf09bc_2_3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198cf09bc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5198cf09bc_2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5198cf09bc_2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98cf09bc_8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198cf09bc_8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198cf09bc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198cf09bc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198cf09b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198cf09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5198cf09bc_2_2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5198cf09bc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198cf09bc_2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198cf09bc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198cf09bc_2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198cf09bc_2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5198cf09bc_2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5198cf09bc_2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8473849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847384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198cf09bc_2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5198cf09bc_2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5198cf09bc_2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5198cf09bc_2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198cf09bc_2_2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198cf09bc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198cf09bc_2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198cf09bc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5ed75ccf_0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a26580a8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a26580a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MARC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195cb31b7_5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195cb31b7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98cf09bc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98cf09b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198cf09bc_2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198cf09bc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98cf09bc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98cf09b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31891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b="1"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25" y="5216825"/>
            <a:ext cx="9144000" cy="16413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lor">
  <p:cSld name="BLANK_1">
    <p:bg>
      <p:bgPr>
        <a:solidFill>
          <a:srgbClr val="FFD90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1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11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ircle">
  <p:cSld name="BLANK_1_1">
    <p:bg>
      <p:bgPr>
        <a:solidFill>
          <a:srgbClr val="FFD9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ark_wood.jpg" id="61" name="Google Shape;61;p12"/>
          <p:cNvPicPr preferRelativeResize="0"/>
          <p:nvPr/>
        </p:nvPicPr>
        <p:blipFill rotWithShape="1">
          <a:blip r:embed="rId2">
            <a:alphaModFix/>
          </a:blip>
          <a:srcRect b="0" l="0" r="24998" t="0"/>
          <a:stretch/>
        </p:blipFill>
        <p:spPr>
          <a:xfrm>
            <a:off x="1523550" y="380550"/>
            <a:ext cx="6096900" cy="609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4297650" y="6477452"/>
            <a:ext cx="548700" cy="3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1D1D1B"/>
                </a:solidFill>
              </a:defRPr>
            </a:lvl1pPr>
            <a:lvl2pPr lvl="1">
              <a:buNone/>
              <a:defRPr>
                <a:solidFill>
                  <a:srgbClr val="1D1D1B"/>
                </a:solidFill>
              </a:defRPr>
            </a:lvl2pPr>
            <a:lvl3pPr lvl="2">
              <a:buNone/>
              <a:defRPr>
                <a:solidFill>
                  <a:srgbClr val="1D1D1B"/>
                </a:solidFill>
              </a:defRPr>
            </a:lvl3pPr>
            <a:lvl4pPr lvl="3">
              <a:buNone/>
              <a:defRPr>
                <a:solidFill>
                  <a:srgbClr val="1D1D1B"/>
                </a:solidFill>
              </a:defRPr>
            </a:lvl4pPr>
            <a:lvl5pPr lvl="4">
              <a:buNone/>
              <a:defRPr>
                <a:solidFill>
                  <a:srgbClr val="1D1D1B"/>
                </a:solidFill>
              </a:defRPr>
            </a:lvl5pPr>
            <a:lvl6pPr lvl="5">
              <a:buNone/>
              <a:defRPr>
                <a:solidFill>
                  <a:srgbClr val="1D1D1B"/>
                </a:solidFill>
              </a:defRPr>
            </a:lvl6pPr>
            <a:lvl7pPr lvl="6">
              <a:buNone/>
              <a:defRPr>
                <a:solidFill>
                  <a:srgbClr val="1D1D1B"/>
                </a:solidFill>
              </a:defRPr>
            </a:lvl7pPr>
            <a:lvl8pPr lvl="7">
              <a:buNone/>
              <a:defRPr>
                <a:solidFill>
                  <a:srgbClr val="1D1D1B"/>
                </a:solidFill>
              </a:defRPr>
            </a:lvl8pPr>
            <a:lvl9pPr lvl="8">
              <a:buNone/>
              <a:defRPr>
                <a:solidFill>
                  <a:srgbClr val="1D1D1B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D900"/>
              </a:buClr>
              <a:buSzPts val="2400"/>
              <a:buFont typeface="Playfair Display"/>
              <a:buNone/>
              <a:defRPr i="1" sz="24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Playfair Display"/>
              <a:buNone/>
              <a:defRPr sz="48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Playfair Display"/>
              <a:buNone/>
              <a:defRPr sz="6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806100" y="4831425"/>
            <a:ext cx="75318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61500" y="2882400"/>
            <a:ext cx="6621000" cy="10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Playfair Display"/>
              <a:buChar char="◈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●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○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Playfair Display"/>
              <a:buChar char="■"/>
              <a:defRPr i="1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012467"/>
            <a:ext cx="19572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96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“</a:t>
            </a:r>
            <a:endParaRPr sz="9600">
              <a:solidFill>
                <a:srgbClr val="FFD90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20" name="Google Shape;20;p4"/>
          <p:cNvCxnSpPr/>
          <p:nvPr/>
        </p:nvCxnSpPr>
        <p:spPr>
          <a:xfrm>
            <a:off x="3028650" y="554073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b="0" sz="24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400"/>
              <a:buNone/>
              <a:defRPr b="0" sz="2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005600" y="1600200"/>
            <a:ext cx="7132800" cy="483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◈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26" name="Google Shape;26;p5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880026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679875" y="1600200"/>
            <a:ext cx="3584100" cy="477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◈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cxnSp>
        <p:nvCxnSpPr>
          <p:cNvPr id="32" name="Google Shape;32;p6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" name="Google Shape;33;p6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457200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2" type="body"/>
          </p:nvPr>
        </p:nvSpPr>
        <p:spPr>
          <a:xfrm>
            <a:off x="3223964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3" type="body"/>
          </p:nvPr>
        </p:nvSpPr>
        <p:spPr>
          <a:xfrm>
            <a:off x="5990727" y="1600200"/>
            <a:ext cx="2631900" cy="451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◈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0" name="Google Shape;40;p7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Google Shape;41;p7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cxnSp>
        <p:nvCxnSpPr>
          <p:cNvPr id="45" name="Google Shape;45;p8"/>
          <p:cNvCxnSpPr/>
          <p:nvPr/>
        </p:nvCxnSpPr>
        <p:spPr>
          <a:xfrm>
            <a:off x="3028650" y="1295408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Google Shape;46;p8"/>
          <p:cNvSpPr/>
          <p:nvPr/>
        </p:nvSpPr>
        <p:spPr>
          <a:xfrm>
            <a:off x="25" y="6636000"/>
            <a:ext cx="9144000" cy="222000"/>
          </a:xfrm>
          <a:prstGeom prst="rect">
            <a:avLst/>
          </a:prstGeom>
          <a:solidFill>
            <a:srgbClr val="FFD9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57200" y="5875073"/>
            <a:ext cx="8229600" cy="98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600"/>
              <a:buFont typeface="Playfair Display"/>
              <a:buNone/>
              <a:defRPr i="1" sz="1600"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cxnSp>
        <p:nvCxnSpPr>
          <p:cNvPr id="50" name="Google Shape;50;p9"/>
          <p:cNvCxnSpPr/>
          <p:nvPr/>
        </p:nvCxnSpPr>
        <p:spPr>
          <a:xfrm>
            <a:off x="3028650" y="5875082"/>
            <a:ext cx="30867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4297650" y="6488203"/>
            <a:ext cx="5487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0"/>
          <p:cNvCxnSpPr/>
          <p:nvPr/>
        </p:nvCxnSpPr>
        <p:spPr>
          <a:xfrm>
            <a:off x="734700" y="631007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734700" y="547925"/>
            <a:ext cx="7674600" cy="0"/>
          </a:xfrm>
          <a:prstGeom prst="straightConnector1">
            <a:avLst/>
          </a:prstGeom>
          <a:noFill/>
          <a:ln cap="flat" cmpd="sng" w="19050">
            <a:solidFill>
              <a:srgbClr val="FFD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Playfair Display"/>
              <a:buNone/>
              <a:defRPr b="1" sz="36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Droid Sans"/>
              <a:buChar char="◈"/>
              <a:defRPr sz="30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○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Droid Sans"/>
              <a:buChar char="■"/>
              <a:defRPr sz="24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●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○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Droid Sans"/>
              <a:buChar char="■"/>
              <a:defRPr sz="1800">
                <a:solidFill>
                  <a:srgbClr val="F3F3F3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buNone/>
              <a:defRPr sz="1200">
                <a:solidFill>
                  <a:srgbClr val="FFD9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0.xml"/><Relationship Id="rId4" Type="http://schemas.openxmlformats.org/officeDocument/2006/relationships/image" Target="../media/image60.png"/><Relationship Id="rId5" Type="http://schemas.openxmlformats.org/officeDocument/2006/relationships/image" Target="../media/image6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1.xml"/><Relationship Id="rId4" Type="http://schemas.openxmlformats.org/officeDocument/2006/relationships/image" Target="../media/image10.png"/><Relationship Id="rId5" Type="http://schemas.openxmlformats.org/officeDocument/2006/relationships/image" Target="../media/image6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12.xml"/><Relationship Id="rId4" Type="http://schemas.openxmlformats.org/officeDocument/2006/relationships/image" Target="../media/image9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3.xml"/><Relationship Id="rId4" Type="http://schemas.openxmlformats.org/officeDocument/2006/relationships/image" Target="../media/image5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comments" Target="../comments/comment14.xml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5.xml"/><Relationship Id="rId4" Type="http://schemas.openxmlformats.org/officeDocument/2006/relationships/image" Target="../media/image5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6.xml"/><Relationship Id="rId4" Type="http://schemas.openxmlformats.org/officeDocument/2006/relationships/image" Target="../media/image6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comments" Target="../comments/comment17.xml"/><Relationship Id="rId4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slide" Target="/ppt/slides/slide46.xml"/><Relationship Id="rId11" Type="http://schemas.openxmlformats.org/officeDocument/2006/relationships/slide" Target="/ppt/slides/slide22.xml"/><Relationship Id="rId22" Type="http://schemas.openxmlformats.org/officeDocument/2006/relationships/slide" Target="/ppt/slides/slide48.xml"/><Relationship Id="rId10" Type="http://schemas.openxmlformats.org/officeDocument/2006/relationships/slide" Target="/ppt/slides/slide21.xml"/><Relationship Id="rId21" Type="http://schemas.openxmlformats.org/officeDocument/2006/relationships/slide" Target="/ppt/slides/slide47.xml"/><Relationship Id="rId13" Type="http://schemas.openxmlformats.org/officeDocument/2006/relationships/slide" Target="/ppt/slides/slide24.xml"/><Relationship Id="rId12" Type="http://schemas.openxmlformats.org/officeDocument/2006/relationships/slide" Target="/ppt/slides/slide23.xml"/><Relationship Id="rId23" Type="http://schemas.openxmlformats.org/officeDocument/2006/relationships/slide" Target="/ppt/slides/slide49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slide" Target="/ppt/slides/slide3.xml"/><Relationship Id="rId9" Type="http://schemas.openxmlformats.org/officeDocument/2006/relationships/slide" Target="/ppt/slides/slide15.xml"/><Relationship Id="rId15" Type="http://schemas.openxmlformats.org/officeDocument/2006/relationships/slide" Target="/ppt/slides/slide29.xml"/><Relationship Id="rId14" Type="http://schemas.openxmlformats.org/officeDocument/2006/relationships/slide" Target="/ppt/slides/slide25.xml"/><Relationship Id="rId17" Type="http://schemas.openxmlformats.org/officeDocument/2006/relationships/slide" Target="/ppt/slides/slide41.xml"/><Relationship Id="rId16" Type="http://schemas.openxmlformats.org/officeDocument/2006/relationships/slide" Target="/ppt/slides/slide37.xml"/><Relationship Id="rId5" Type="http://schemas.openxmlformats.org/officeDocument/2006/relationships/slide" Target="/ppt/slides/slide4.xml"/><Relationship Id="rId19" Type="http://schemas.openxmlformats.org/officeDocument/2006/relationships/slide" Target="/ppt/slides/slide45.xml"/><Relationship Id="rId6" Type="http://schemas.openxmlformats.org/officeDocument/2006/relationships/slide" Target="/ppt/slides/slide6.xml"/><Relationship Id="rId18" Type="http://schemas.openxmlformats.org/officeDocument/2006/relationships/slide" Target="/ppt/slides/slide44.xml"/><Relationship Id="rId7" Type="http://schemas.openxmlformats.org/officeDocument/2006/relationships/slide" Target="/ppt/slides/slide7.xml"/><Relationship Id="rId8" Type="http://schemas.openxmlformats.org/officeDocument/2006/relationships/slide" Target="/ppt/slides/slide9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8.xml"/><Relationship Id="rId4" Type="http://schemas.openxmlformats.org/officeDocument/2006/relationships/image" Target="../media/image6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9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20.xml"/><Relationship Id="rId4" Type="http://schemas.openxmlformats.org/officeDocument/2006/relationships/image" Target="../media/image5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comments" Target="../comments/comment21.xml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2.xml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3.xm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24.xm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25.xml"/><Relationship Id="rId4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26.xml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27.xml"/><Relationship Id="rId4" Type="http://schemas.openxmlformats.org/officeDocument/2006/relationships/image" Target="../media/image33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5.png"/><Relationship Id="rId8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comments" Target="../comments/comment28.xml"/><Relationship Id="rId4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comments" Target="../comments/comment29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comments" Target="../comments/comment30.xml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31.xml"/><Relationship Id="rId4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comments" Target="../comments/comment32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comments" Target="../comments/comment33.xml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5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comments" Target="../comments/comment34.xml"/><Relationship Id="rId4" Type="http://schemas.openxmlformats.org/officeDocument/2006/relationships/image" Target="../media/image47.png"/><Relationship Id="rId9" Type="http://schemas.openxmlformats.org/officeDocument/2006/relationships/image" Target="../media/image39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2.png"/><Relationship Id="rId8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comments" Target="../comments/comment35.xml"/><Relationship Id="rId4" Type="http://schemas.openxmlformats.org/officeDocument/2006/relationships/image" Target="../media/image4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comments" Target="../comments/comment36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comments" Target="../comments/comment37.xml"/><Relationship Id="rId4" Type="http://schemas.openxmlformats.org/officeDocument/2006/relationships/image" Target="../media/image5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comments" Target="../comments/comment38.xml"/><Relationship Id="rId4" Type="http://schemas.openxmlformats.org/officeDocument/2006/relationships/hyperlink" Target="https://mmdaps.blogspot.com/" TargetMode="External"/><Relationship Id="rId5" Type="http://schemas.openxmlformats.org/officeDocument/2006/relationships/hyperlink" Target="https://trello.com/b/QUEHIfef" TargetMode="External"/><Relationship Id="rId6" Type="http://schemas.openxmlformats.org/officeDocument/2006/relationships/hyperlink" Target="https://www.instagram.com/mmda.shop/" TargetMode="External"/><Relationship Id="rId7" Type="http://schemas.openxmlformats.org/officeDocument/2006/relationships/hyperlink" Target="https://twitter.com/MMDA66578943" TargetMode="External"/><Relationship Id="rId8" Type="http://schemas.openxmlformats.org/officeDocument/2006/relationships/hyperlink" Target="https://github.com/marctrillo08/MMDA_credit_de_sintesi/" TargetMode="External"/></Relationships>
</file>

<file path=ppt/slides/_rels/slide4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netacad.com/es/courses/packet-tracer" TargetMode="External"/><Relationship Id="rId10" Type="http://schemas.openxmlformats.org/officeDocument/2006/relationships/hyperlink" Target="https://www.leroymerlin.com/" TargetMode="External"/><Relationship Id="rId13" Type="http://schemas.openxmlformats.org/officeDocument/2006/relationships/hyperlink" Target="https://victorhckinthefreeworld.com/2018/09/21/como-crear-una-carpeta-en-un-repositorio-git-desde-la-interfaz-web-de-github/" TargetMode="External"/><Relationship Id="rId12" Type="http://schemas.openxmlformats.org/officeDocument/2006/relationships/hyperlink" Target="https://www.wireshark.org/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comments" Target="../comments/comment39.xml"/><Relationship Id="rId4" Type="http://schemas.openxmlformats.org/officeDocument/2006/relationships/hyperlink" Target="https://www.aepd.es/media/guias/guia-rgpd-para-responsables-de-tratamiento.pdf" TargetMode="External"/><Relationship Id="rId9" Type="http://schemas.openxmlformats.org/officeDocument/2006/relationships/hyperlink" Target="https://www.amazon.es/" TargetMode="External"/><Relationship Id="rId15" Type="http://schemas.openxmlformats.org/officeDocument/2006/relationships/hyperlink" Target="https://instagram.com" TargetMode="External"/><Relationship Id="rId14" Type="http://schemas.openxmlformats.org/officeDocument/2006/relationships/hyperlink" Target="https://twitter.com/" TargetMode="External"/><Relationship Id="rId5" Type="http://schemas.openxmlformats.org/officeDocument/2006/relationships/hyperlink" Target="https://home.by.me/es/" TargetMode="External"/><Relationship Id="rId6" Type="http://schemas.openxmlformats.org/officeDocument/2006/relationships/hyperlink" Target="https://www.ionos.es/" TargetMode="External"/><Relationship Id="rId7" Type="http://schemas.openxmlformats.org/officeDocument/2006/relationships/hyperlink" Target="https://www.wix.com/" TargetMode="External"/><Relationship Id="rId8" Type="http://schemas.openxmlformats.org/officeDocument/2006/relationships/hyperlink" Target="https://www.draw.io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9.xml"/><Relationship Id="rId3" Type="http://schemas.openxmlformats.org/officeDocument/2006/relationships/comments" Target="../comments/comment40.xml"/><Relationship Id="rId4" Type="http://schemas.openxmlformats.org/officeDocument/2006/relationships/image" Target="../media/image5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6.xml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7.xml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8.xm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comments" Target="../comments/commen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/>
          <p:nvPr/>
        </p:nvSpPr>
        <p:spPr>
          <a:xfrm>
            <a:off x="0" y="4611250"/>
            <a:ext cx="9144000" cy="22362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/>
        </p:nvSpPr>
        <p:spPr>
          <a:xfrm>
            <a:off x="6426925" y="5213375"/>
            <a:ext cx="26061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Michael Núñez Balualua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Daniel Rodríguez Armas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Maliha Shabbir Bashir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Marc Trillo Roman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Curs: 2n SMX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2018-2019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1325" y="1015775"/>
            <a:ext cx="3501350" cy="24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Canalitzacions sistema de cablatge</a:t>
            </a:r>
            <a:endParaRPr sz="3500"/>
          </a:p>
        </p:txBody>
      </p:sp>
      <p:sp>
        <p:nvSpPr>
          <p:cNvPr id="147" name="Google Shape;147;p2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2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0" name="Google Shape;150;p22"/>
          <p:cNvPicPr preferRelativeResize="0"/>
          <p:nvPr/>
        </p:nvPicPr>
        <p:blipFill rotWithShape="1">
          <a:blip r:embed="rId4">
            <a:alphaModFix/>
          </a:blip>
          <a:srcRect b="49420" l="0" r="0" t="0"/>
          <a:stretch/>
        </p:blipFill>
        <p:spPr>
          <a:xfrm>
            <a:off x="1836825" y="1362825"/>
            <a:ext cx="5219549" cy="17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 rotWithShape="1">
          <a:blip r:embed="rId5">
            <a:alphaModFix/>
          </a:blip>
          <a:srcRect b="0" l="0" r="36836" t="15333"/>
          <a:stretch/>
        </p:blipFill>
        <p:spPr>
          <a:xfrm>
            <a:off x="1810275" y="3148150"/>
            <a:ext cx="5219550" cy="32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8" name="Google Shape;158;p2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b="-1969" l="0" r="0" t="1970"/>
          <a:stretch/>
        </p:blipFill>
        <p:spPr>
          <a:xfrm>
            <a:off x="1430950" y="3873625"/>
            <a:ext cx="6279150" cy="24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8850" y="1489125"/>
            <a:ext cx="5906300" cy="238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1054650" y="339850"/>
            <a:ext cx="70347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Administració i Màrqueting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67" name="Google Shape;167;p2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" name="Google Shape;168;p2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750" y="1506939"/>
            <a:ext cx="3794500" cy="21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 rotWithShape="1">
          <a:blip r:embed="rId4">
            <a:alphaModFix/>
          </a:blip>
          <a:srcRect b="0" l="0" r="0" t="16275"/>
          <a:stretch/>
        </p:blipFill>
        <p:spPr>
          <a:xfrm>
            <a:off x="1726975" y="3646200"/>
            <a:ext cx="5690025" cy="26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917400" y="353200"/>
            <a:ext cx="7309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Secretaria i Zona de Descans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2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75" y="3700050"/>
            <a:ext cx="5447101" cy="238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8213" y="1439075"/>
            <a:ext cx="5827575" cy="22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299250" y="170500"/>
            <a:ext cx="8545500" cy="11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Passadís amb el Rack amb el Enrutador i Formació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338" y="1779475"/>
            <a:ext cx="6978379" cy="39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14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6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6"/>
          <p:cNvSpPr txBox="1"/>
          <p:nvPr/>
        </p:nvSpPr>
        <p:spPr>
          <a:xfrm>
            <a:off x="1118550" y="441525"/>
            <a:ext cx="69069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3F3F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Zona CPD</a:t>
            </a:r>
            <a:endParaRPr sz="3500">
              <a:solidFill>
                <a:srgbClr val="F3F3F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50" y="2211375"/>
            <a:ext cx="4488465" cy="2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 rotWithShape="1">
          <a:blip r:embed="rId5">
            <a:alphaModFix/>
          </a:blip>
          <a:srcRect b="4058" l="0" r="0" t="0"/>
          <a:stretch/>
        </p:blipFill>
        <p:spPr>
          <a:xfrm>
            <a:off x="4679575" y="2211375"/>
            <a:ext cx="4368987" cy="292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198" name="Google Shape;198;p2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2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7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R1: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88" y="2246775"/>
            <a:ext cx="7548225" cy="32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8"/>
          <p:cNvSpPr txBox="1"/>
          <p:nvPr/>
        </p:nvSpPr>
        <p:spPr>
          <a:xfrm>
            <a:off x="1092875" y="1599775"/>
            <a:ext cx="5661000" cy="5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 Màrqueting, Administració i Descans (R1)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438288"/>
            <a:ext cx="280035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500" y="2443063"/>
            <a:ext cx="2781300" cy="340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9950" y="3185350"/>
            <a:ext cx="2343150" cy="191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21" name="Google Shape;221;p2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9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R2: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25" y="2497123"/>
            <a:ext cx="6637549" cy="2849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30" name="Google Shape;230;p3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0"/>
          <p:cNvSpPr txBox="1"/>
          <p:nvPr/>
        </p:nvSpPr>
        <p:spPr>
          <a:xfrm>
            <a:off x="1092875" y="1599775"/>
            <a:ext cx="5549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departament de Formació: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34" name="Google Shape;2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463" y="2396342"/>
            <a:ext cx="4491075" cy="35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19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41" name="Google Shape;241;p3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2" name="Google Shape;242;p3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31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Rack amb Switch de la xarxa R5: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3225" y="2497125"/>
            <a:ext cx="6624208" cy="284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Index</a:t>
            </a:r>
            <a:endParaRPr sz="3500"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76" name="Google Shape;76;p1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" name="Google Shape;77;p1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4"/>
          <p:cNvSpPr txBox="1"/>
          <p:nvPr/>
        </p:nvSpPr>
        <p:spPr>
          <a:xfrm>
            <a:off x="1288825" y="1420525"/>
            <a:ext cx="7024500" cy="47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4"/>
              </a:rPr>
              <a:t>Introducció.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5"/>
              </a:rPr>
              <a:t>Objectius.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/>
              </a:rPr>
              <a:t>Dades de l’empresa.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6"/>
              </a:rPr>
              <a:t>Diagrama Lògic.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7"/>
              </a:rPr>
              <a:t>Diagrama Físic.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EFEFE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8"/>
              </a:rPr>
              <a:t>Canalitzacions sistema de cablatge.</a:t>
            </a:r>
            <a:endParaRPr>
              <a:solidFill>
                <a:srgbClr val="EFEFE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9"/>
              </a:rPr>
              <a:t>Esquema dels racks.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0"/>
              </a:rPr>
              <a:t>Pressupostos.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1"/>
              </a:rPr>
              <a:t>Pressupost de cablejat i materials de construcció.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2"/>
              </a:rPr>
              <a:t>Pressupost de Hardware.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3"/>
              </a:rPr>
              <a:t>Configuració dels Servidors.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4"/>
              </a:rPr>
              <a:t>Servidor 1 - Servidor DHCP+DNS+Server web IIS.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5"/>
              </a:rPr>
              <a:t>Servidor 2 - Servidor DNS Secundari.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6"/>
              </a:rPr>
              <a:t>Servidor 3 - Servidor Impressions+Backups+RAID.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7"/>
              </a:rPr>
              <a:t>Pàgina web.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8"/>
              </a:rPr>
              <a:t>Política de Cookies.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19"/>
              </a:rPr>
              <a:t>Pla de contingència.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0"/>
              </a:rPr>
              <a:t>Conclusió.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1"/>
              </a:rPr>
              <a:t>Annexos.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2"/>
              </a:rPr>
              <a:t>Webgrafia.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AutoNum type="arabicPeriod"/>
            </a:pPr>
            <a:r>
              <a:rPr lang="ca">
                <a:solidFill>
                  <a:srgbClr val="FFFFFF"/>
                </a:solidFill>
                <a:uFill>
                  <a:noFill/>
                </a:uFill>
                <a:latin typeface="Droid Sans"/>
                <a:ea typeface="Droid Sans"/>
                <a:cs typeface="Droid Sans"/>
                <a:sym typeface="Droid Sans"/>
                <a:hlinkClick action="ppaction://hlinksldjump" r:id="rId23"/>
              </a:rPr>
              <a:t>Preguntes?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Esquema dels racks</a:t>
            </a:r>
            <a:endParaRPr sz="3500"/>
          </a:p>
        </p:txBody>
      </p:sp>
      <p:sp>
        <p:nvSpPr>
          <p:cNvPr id="250" name="Google Shape;250;p3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51" name="Google Shape;251;p3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" name="Google Shape;253;p32"/>
          <p:cNvSpPr txBox="1"/>
          <p:nvPr/>
        </p:nvSpPr>
        <p:spPr>
          <a:xfrm>
            <a:off x="1092875" y="1599775"/>
            <a:ext cx="39009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Rosetes de la Zona de Servidors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54" name="Google Shape;25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064" y="2281275"/>
            <a:ext cx="5667876" cy="36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Pressupostos</a:t>
            </a:r>
            <a:endParaRPr sz="3500"/>
          </a:p>
        </p:txBody>
      </p:sp>
      <p:sp>
        <p:nvSpPr>
          <p:cNvPr id="260" name="Google Shape;260;p3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61" name="Google Shape;261;p3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2" name="Google Shape;262;p3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3"/>
          <p:cNvSpPr txBox="1"/>
          <p:nvPr/>
        </p:nvSpPr>
        <p:spPr>
          <a:xfrm>
            <a:off x="905900" y="1528725"/>
            <a:ext cx="7360500" cy="3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realitzat 2 pressupostos per la compra de materials de la nostra empresa: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-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Pressupost de cablejat i materials de construcció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-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Pressupost de Hardware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 de cablejat i construcció</a:t>
            </a:r>
            <a:endParaRPr sz="3500"/>
          </a:p>
        </p:txBody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3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600" y="1447800"/>
            <a:ext cx="4942793" cy="488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Pressupost de Hardware</a:t>
            </a:r>
            <a:endParaRPr sz="3500"/>
          </a:p>
        </p:txBody>
      </p:sp>
      <p:sp>
        <p:nvSpPr>
          <p:cNvPr id="278" name="Google Shape;278;p3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9" name="Google Shape;279;p3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81" name="Google Shape;28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975" y="1943650"/>
            <a:ext cx="57340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/>
          <p:nvPr/>
        </p:nvSpPr>
        <p:spPr>
          <a:xfrm>
            <a:off x="3211050" y="558425"/>
            <a:ext cx="2721900" cy="1872600"/>
          </a:xfrm>
          <a:prstGeom prst="flowChartMerg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>
            <p:ph idx="4294967295" type="ctrTitle"/>
          </p:nvPr>
        </p:nvSpPr>
        <p:spPr>
          <a:xfrm>
            <a:off x="767650" y="2541700"/>
            <a:ext cx="7595700" cy="123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ca" sz="3500"/>
              <a:t>Configuració dels Servidors</a:t>
            </a:r>
            <a:endParaRPr i="1" sz="3500"/>
          </a:p>
        </p:txBody>
      </p:sp>
      <p:sp>
        <p:nvSpPr>
          <p:cNvPr id="288" name="Google Shape;288;p3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24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289" name="Google Shape;289;p36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6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36"/>
          <p:cNvSpPr txBox="1"/>
          <p:nvPr/>
        </p:nvSpPr>
        <p:spPr>
          <a:xfrm>
            <a:off x="767650" y="4264032"/>
            <a:ext cx="66669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1 - Servidor DHCP+DNS+Servidor web IIS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2 - Servidor DNS Secundari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Servidor 3 - Servidor d’impressions+Backups+RAID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292" name="Google Shape;292;p36"/>
          <p:cNvSpPr txBox="1"/>
          <p:nvPr/>
        </p:nvSpPr>
        <p:spPr>
          <a:xfrm>
            <a:off x="705400" y="3808313"/>
            <a:ext cx="2382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Tenim 3 Servidors: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0100" y="596425"/>
            <a:ext cx="1070799" cy="107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DHCP</a:t>
            </a:r>
            <a:endParaRPr sz="3500"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2050" y="2236825"/>
            <a:ext cx="6279900" cy="338064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7"/>
          <p:cNvSpPr txBox="1"/>
          <p:nvPr/>
        </p:nvSpPr>
        <p:spPr>
          <a:xfrm>
            <a:off x="1318475" y="1815625"/>
            <a:ext cx="1899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Àmbits del DHCP: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DNS Primari</a:t>
            </a:r>
            <a:endParaRPr sz="3500"/>
          </a:p>
        </p:txBody>
      </p:sp>
      <p:sp>
        <p:nvSpPr>
          <p:cNvPr id="309" name="Google Shape;309;p3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1" name="Google Shape;311;p3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787" y="2236825"/>
            <a:ext cx="5168426" cy="36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8"/>
          <p:cNvSpPr txBox="1"/>
          <p:nvPr/>
        </p:nvSpPr>
        <p:spPr>
          <a:xfrm>
            <a:off x="1318475" y="1815625"/>
            <a:ext cx="2763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Registres DNS, 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directa: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DNS Primari</a:t>
            </a:r>
            <a:endParaRPr sz="3500"/>
          </a:p>
        </p:txBody>
      </p:sp>
      <p:sp>
        <p:nvSpPr>
          <p:cNvPr id="319" name="Google Shape;319;p3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20" name="Google Shape;320;p3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3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650" y="2236825"/>
            <a:ext cx="6764693" cy="32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/>
        </p:nvSpPr>
        <p:spPr>
          <a:xfrm>
            <a:off x="1318475" y="1815625"/>
            <a:ext cx="2792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Registres DNS, Zona inversa: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Correus de l’empresa</a:t>
            </a:r>
            <a:endParaRPr sz="3500"/>
          </a:p>
        </p:txBody>
      </p:sp>
      <p:sp>
        <p:nvSpPr>
          <p:cNvPr id="329" name="Google Shape;329;p4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34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30" name="Google Shape;330;p4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4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938" y="2236825"/>
            <a:ext cx="4666125" cy="40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0"/>
          <p:cNvSpPr txBox="1"/>
          <p:nvPr/>
        </p:nvSpPr>
        <p:spPr>
          <a:xfrm>
            <a:off x="1318475" y="1815625"/>
            <a:ext cx="3224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Correus generats per l’empresa: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2 - DNS Secundari</a:t>
            </a:r>
            <a:endParaRPr sz="3500"/>
          </a:p>
        </p:txBody>
      </p:sp>
      <p:sp>
        <p:nvSpPr>
          <p:cNvPr id="339" name="Google Shape;339;p4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40" name="Google Shape;340;p4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4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2" name="Google Shape;3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0" y="2236825"/>
            <a:ext cx="6507050" cy="38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1"/>
          <p:cNvSpPr txBox="1"/>
          <p:nvPr/>
        </p:nvSpPr>
        <p:spPr>
          <a:xfrm>
            <a:off x="1318475" y="1815625"/>
            <a:ext cx="164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directa: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1" type="subTitle"/>
          </p:nvPr>
        </p:nvSpPr>
        <p:spPr>
          <a:xfrm>
            <a:off x="685800" y="5082150"/>
            <a:ext cx="4126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</a:t>
            </a:r>
            <a:r>
              <a:rPr lang="ca">
                <a:solidFill>
                  <a:srgbClr val="4A86E8"/>
                </a:solidFill>
              </a:rPr>
              <a:t> us explicarem la idea principal del projecte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685800" y="3689000"/>
            <a:ext cx="41268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Introducció</a:t>
            </a:r>
            <a:endParaRPr sz="3500"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86" name="Google Shape;86;p15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2 - DNS Secundari</a:t>
            </a:r>
            <a:endParaRPr sz="3500"/>
          </a:p>
        </p:txBody>
      </p:sp>
      <p:sp>
        <p:nvSpPr>
          <p:cNvPr id="349" name="Google Shape;349;p4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50" name="Google Shape;350;p4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4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2" name="Google Shape;35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000" y="2236825"/>
            <a:ext cx="6507050" cy="38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 txBox="1"/>
          <p:nvPr/>
        </p:nvSpPr>
        <p:spPr>
          <a:xfrm>
            <a:off x="1318475" y="1815625"/>
            <a:ext cx="164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inversa: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IIS</a:t>
            </a:r>
            <a:endParaRPr sz="3500"/>
          </a:p>
        </p:txBody>
      </p:sp>
      <p:sp>
        <p:nvSpPr>
          <p:cNvPr id="359" name="Google Shape;359;p4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663" y="2236825"/>
            <a:ext cx="4976676" cy="408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 txBox="1"/>
          <p:nvPr/>
        </p:nvSpPr>
        <p:spPr>
          <a:xfrm>
            <a:off x="1318475" y="1815625"/>
            <a:ext cx="37245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Directoris virtuals del Servidor web IIS: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/>
              <a:t>Servidor 1 - Carpetes Compartides</a:t>
            </a:r>
            <a:endParaRPr sz="3500"/>
          </a:p>
        </p:txBody>
      </p:sp>
      <p:sp>
        <p:nvSpPr>
          <p:cNvPr id="369" name="Google Shape;369;p4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70" name="Google Shape;370;p44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44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44"/>
          <p:cNvPicPr preferRelativeResize="0"/>
          <p:nvPr/>
        </p:nvPicPr>
        <p:blipFill rotWithShape="1">
          <a:blip r:embed="rId3">
            <a:alphaModFix/>
          </a:blip>
          <a:srcRect b="7364" l="0" r="0" t="0"/>
          <a:stretch/>
        </p:blipFill>
        <p:spPr>
          <a:xfrm>
            <a:off x="1602075" y="2325060"/>
            <a:ext cx="2695575" cy="327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2325062"/>
            <a:ext cx="2695575" cy="32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4"/>
          <p:cNvSpPr txBox="1"/>
          <p:nvPr/>
        </p:nvSpPr>
        <p:spPr>
          <a:xfrm>
            <a:off x="1318475" y="1815625"/>
            <a:ext cx="6314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Permisos de les carpetes compartides (Administració i Màrqueting):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3500"/>
              <a:t>Servidor 1 - Carpetes Compartides</a:t>
            </a:r>
            <a:endParaRPr sz="3500"/>
          </a:p>
        </p:txBody>
      </p:sp>
      <p:sp>
        <p:nvSpPr>
          <p:cNvPr id="380" name="Google Shape;380;p4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81" name="Google Shape;381;p45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45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3" name="Google Shape;383;p45"/>
          <p:cNvPicPr preferRelativeResize="0"/>
          <p:nvPr/>
        </p:nvPicPr>
        <p:blipFill rotWithShape="1">
          <a:blip r:embed="rId3">
            <a:alphaModFix/>
          </a:blip>
          <a:srcRect b="6375" l="0" r="0" t="0"/>
          <a:stretch/>
        </p:blipFill>
        <p:spPr>
          <a:xfrm>
            <a:off x="1612100" y="2329075"/>
            <a:ext cx="2685559" cy="3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50" y="2329075"/>
            <a:ext cx="2685550" cy="3232068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5"/>
          <p:cNvSpPr txBox="1"/>
          <p:nvPr/>
        </p:nvSpPr>
        <p:spPr>
          <a:xfrm>
            <a:off x="1318475" y="1815625"/>
            <a:ext cx="63147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Permisos de les carpetes compartides (Formació i Secretaria):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25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92" name="Google Shape;392;p46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3" name="Google Shape;393;p46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4" name="Google Shape;3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063" y="2236825"/>
            <a:ext cx="7145875" cy="17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 txBox="1"/>
          <p:nvPr/>
        </p:nvSpPr>
        <p:spPr>
          <a:xfrm>
            <a:off x="1318475" y="1815625"/>
            <a:ext cx="1850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d’usuari: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32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01" name="Google Shape;401;p4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4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3" name="Google Shape;4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304" y="2236825"/>
            <a:ext cx="6485390" cy="32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405" name="Google Shape;405;p47"/>
          <p:cNvSpPr txBox="1"/>
          <p:nvPr/>
        </p:nvSpPr>
        <p:spPr>
          <a:xfrm>
            <a:off x="1318475" y="1815625"/>
            <a:ext cx="41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Carpetes de l’Active Directory (usuari i grups):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33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11" name="Google Shape;411;p4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2" name="Google Shape;412;p4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3" name="Google Shape;4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2225" y="2236833"/>
            <a:ext cx="2860988" cy="1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0775" y="2236833"/>
            <a:ext cx="2861000" cy="16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2225" y="3995300"/>
            <a:ext cx="2861000" cy="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0775" y="3995300"/>
            <a:ext cx="2861000" cy="8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97700" y="4913525"/>
            <a:ext cx="2722133" cy="9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1 - Active Directory</a:t>
            </a:r>
            <a:endParaRPr sz="3500"/>
          </a:p>
        </p:txBody>
      </p:sp>
      <p:sp>
        <p:nvSpPr>
          <p:cNvPr id="419" name="Google Shape;419;p48"/>
          <p:cNvSpPr txBox="1"/>
          <p:nvPr/>
        </p:nvSpPr>
        <p:spPr>
          <a:xfrm>
            <a:off x="1318475" y="1815625"/>
            <a:ext cx="4156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Usuaris i grups de l’Active Directory: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Raids</a:t>
            </a:r>
            <a:endParaRPr sz="3500"/>
          </a:p>
        </p:txBody>
      </p:sp>
      <p:sp>
        <p:nvSpPr>
          <p:cNvPr id="425" name="Google Shape;425;p4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26" name="Google Shape;426;p4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4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8" name="Google Shape;42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300" y="2128751"/>
            <a:ext cx="5073400" cy="38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/>
        </p:nvSpPr>
        <p:spPr>
          <a:xfrm>
            <a:off x="1760600" y="1707550"/>
            <a:ext cx="823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Raids: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Backups</a:t>
            </a:r>
            <a:endParaRPr sz="3500"/>
          </a:p>
        </p:txBody>
      </p:sp>
      <p:sp>
        <p:nvSpPr>
          <p:cNvPr id="435" name="Google Shape;435;p5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36" name="Google Shape;436;p5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7" name="Google Shape;437;p5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50"/>
          <p:cNvSpPr txBox="1"/>
          <p:nvPr/>
        </p:nvSpPr>
        <p:spPr>
          <a:xfrm>
            <a:off x="1320750" y="1707550"/>
            <a:ext cx="28788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de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 Backup: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439" name="Google Shape;439;p50"/>
          <p:cNvSpPr/>
          <p:nvPr/>
        </p:nvSpPr>
        <p:spPr>
          <a:xfrm>
            <a:off x="1157725" y="30074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Abril</a:t>
            </a:r>
            <a:endParaRPr sz="2400"/>
          </a:p>
        </p:txBody>
      </p:sp>
      <p:sp>
        <p:nvSpPr>
          <p:cNvPr id="440" name="Google Shape;440;p50"/>
          <p:cNvSpPr/>
          <p:nvPr/>
        </p:nvSpPr>
        <p:spPr>
          <a:xfrm>
            <a:off x="3583825" y="30895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Maig</a:t>
            </a:r>
            <a:endParaRPr sz="2400"/>
          </a:p>
        </p:txBody>
      </p:sp>
      <p:sp>
        <p:nvSpPr>
          <p:cNvPr id="441" name="Google Shape;441;p50"/>
          <p:cNvSpPr/>
          <p:nvPr/>
        </p:nvSpPr>
        <p:spPr>
          <a:xfrm>
            <a:off x="1157725" y="30074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Maig</a:t>
            </a:r>
            <a:endParaRPr sz="2400"/>
          </a:p>
        </p:txBody>
      </p:sp>
      <p:sp>
        <p:nvSpPr>
          <p:cNvPr id="442" name="Google Shape;442;p50"/>
          <p:cNvSpPr/>
          <p:nvPr/>
        </p:nvSpPr>
        <p:spPr>
          <a:xfrm>
            <a:off x="6059000" y="30895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Juny</a:t>
            </a:r>
            <a:endParaRPr sz="2400"/>
          </a:p>
        </p:txBody>
      </p:sp>
      <p:sp>
        <p:nvSpPr>
          <p:cNvPr id="443" name="Google Shape;443;p50"/>
          <p:cNvSpPr/>
          <p:nvPr/>
        </p:nvSpPr>
        <p:spPr>
          <a:xfrm>
            <a:off x="6059000" y="30895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Juliol</a:t>
            </a:r>
            <a:endParaRPr sz="2400"/>
          </a:p>
        </p:txBody>
      </p:sp>
      <p:sp>
        <p:nvSpPr>
          <p:cNvPr id="444" name="Google Shape;444;p50"/>
          <p:cNvSpPr/>
          <p:nvPr/>
        </p:nvSpPr>
        <p:spPr>
          <a:xfrm>
            <a:off x="3608363" y="3089550"/>
            <a:ext cx="2036400" cy="2384100"/>
          </a:xfrm>
          <a:prstGeom prst="ca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Juny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Wireshark</a:t>
            </a:r>
            <a:endParaRPr sz="3500"/>
          </a:p>
        </p:txBody>
      </p:sp>
      <p:sp>
        <p:nvSpPr>
          <p:cNvPr id="450" name="Google Shape;450;p5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39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51" name="Google Shape;451;p5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2" name="Google Shape;452;p5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3" name="Google Shape;4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8575" y="2128750"/>
            <a:ext cx="4806848" cy="396046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1"/>
          <p:cNvSpPr txBox="1"/>
          <p:nvPr/>
        </p:nvSpPr>
        <p:spPr>
          <a:xfrm>
            <a:off x="1760600" y="1707550"/>
            <a:ext cx="12666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Wireshark: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685800" y="5082150"/>
            <a:ext cx="48300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</a:t>
            </a:r>
            <a:r>
              <a:rPr lang="ca">
                <a:solidFill>
                  <a:srgbClr val="4A86E8"/>
                </a:solidFill>
              </a:rPr>
              <a:t> us explicarem els objectius de fer aquest credit de sintesi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685800" y="3112950"/>
            <a:ext cx="4126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Objectius</a:t>
            </a:r>
            <a:endParaRPr sz="3500"/>
          </a:p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94" name="Google Shape;94;p16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Servidor 3 - Servidor d’impressores</a:t>
            </a:r>
            <a:endParaRPr sz="3500"/>
          </a:p>
        </p:txBody>
      </p:sp>
      <p:sp>
        <p:nvSpPr>
          <p:cNvPr id="460" name="Google Shape;460;p52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40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61" name="Google Shape;461;p52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2" name="Google Shape;462;p52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63" name="Google Shape;46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350" y="2212538"/>
            <a:ext cx="7277275" cy="32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2"/>
          <p:cNvSpPr txBox="1"/>
          <p:nvPr/>
        </p:nvSpPr>
        <p:spPr>
          <a:xfrm>
            <a:off x="1760600" y="1707550"/>
            <a:ext cx="32823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Sistema de Servidor d’impressions</a:t>
            </a: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Pàgina web</a:t>
            </a:r>
            <a:endParaRPr sz="3500"/>
          </a:p>
        </p:txBody>
      </p:sp>
      <p:sp>
        <p:nvSpPr>
          <p:cNvPr id="470" name="Google Shape;470;p53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471" name="Google Shape;471;p53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53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3" name="Google Shape;473;p53"/>
          <p:cNvSpPr txBox="1"/>
          <p:nvPr/>
        </p:nvSpPr>
        <p:spPr>
          <a:xfrm>
            <a:off x="934225" y="1571175"/>
            <a:ext cx="72474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La nostra empresa té dos pàgines: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Una intranet creada amb HTML.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Una botiga online creada amb WIX.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42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479" name="Google Shape;479;p54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" name="Google Shape;480;p54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1" name="Google Shape;481;p54"/>
          <p:cNvSpPr txBox="1"/>
          <p:nvPr/>
        </p:nvSpPr>
        <p:spPr>
          <a:xfrm>
            <a:off x="2859300" y="792675"/>
            <a:ext cx="3425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Intranet</a:t>
            </a:r>
            <a:endParaRPr sz="3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82" name="Google Shape;48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26" y="1669200"/>
            <a:ext cx="8377000" cy="40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1975" y="2444725"/>
            <a:ext cx="2326292" cy="1826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43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489" name="Google Shape;489;p55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55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55"/>
          <p:cNvSpPr txBox="1"/>
          <p:nvPr/>
        </p:nvSpPr>
        <p:spPr>
          <a:xfrm>
            <a:off x="2859300" y="792675"/>
            <a:ext cx="3425400" cy="6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Botiga online</a:t>
            </a:r>
            <a:endParaRPr sz="35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2" name="Google Shape;4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425" y="2079250"/>
            <a:ext cx="8565149" cy="363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025" y="2038551"/>
            <a:ext cx="8540935" cy="3720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200" y="2094138"/>
            <a:ext cx="8643757" cy="372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200" y="2079250"/>
            <a:ext cx="8643748" cy="375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7813" y="2094150"/>
            <a:ext cx="8634621" cy="375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9375" y="3211975"/>
            <a:ext cx="3844950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0388" y="2853400"/>
            <a:ext cx="8710225" cy="2546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05025" y="1787937"/>
            <a:ext cx="4760200" cy="43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8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chemeClr val="lt1"/>
                </a:solidFill>
              </a:rPr>
              <a:t>Política de Cookies</a:t>
            </a:r>
            <a:endParaRPr sz="3500"/>
          </a:p>
        </p:txBody>
      </p:sp>
      <p:sp>
        <p:nvSpPr>
          <p:cNvPr id="505" name="Google Shape;505;p56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41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06" name="Google Shape;506;p56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7" name="Google Shape;507;p56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8" name="Google Shape;50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988" y="1941675"/>
            <a:ext cx="6113025" cy="34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7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Pla de contingència</a:t>
            </a:r>
            <a:endParaRPr sz="3500"/>
          </a:p>
        </p:txBody>
      </p:sp>
      <p:sp>
        <p:nvSpPr>
          <p:cNvPr id="514" name="Google Shape;514;p5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15" name="Google Shape;515;p57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57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57"/>
          <p:cNvSpPr txBox="1"/>
          <p:nvPr/>
        </p:nvSpPr>
        <p:spPr>
          <a:xfrm>
            <a:off x="757800" y="1590775"/>
            <a:ext cx="76284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Què pot passar?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Com podem impedir-ho?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Com podem restaurar els danys?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Conclusió</a:t>
            </a:r>
            <a:endParaRPr sz="3500"/>
          </a:p>
        </p:txBody>
      </p:sp>
      <p:sp>
        <p:nvSpPr>
          <p:cNvPr id="523" name="Google Shape;523;p5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24" name="Google Shape;524;p5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5" name="Google Shape;525;p5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26" name="Google Shape;52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8538" y="1879976"/>
            <a:ext cx="7406924" cy="41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Annexos</a:t>
            </a:r>
            <a:endParaRPr sz="3500"/>
          </a:p>
        </p:txBody>
      </p:sp>
      <p:sp>
        <p:nvSpPr>
          <p:cNvPr id="532" name="Google Shape;532;p5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33" name="Google Shape;533;p5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4" name="Google Shape;534;p5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59"/>
          <p:cNvSpPr txBox="1"/>
          <p:nvPr/>
        </p:nvSpPr>
        <p:spPr>
          <a:xfrm>
            <a:off x="986250" y="1567500"/>
            <a:ext cx="71715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Blog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Trello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Instagram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Twitter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8"/>
              </a:rPr>
              <a:t>Repositori GitHub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Webgrafia</a:t>
            </a:r>
            <a:endParaRPr sz="3500"/>
          </a:p>
        </p:txBody>
      </p:sp>
      <p:sp>
        <p:nvSpPr>
          <p:cNvPr id="541" name="Google Shape;541;p6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542" name="Google Shape;542;p6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3" name="Google Shape;543;p6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60"/>
          <p:cNvSpPr txBox="1"/>
          <p:nvPr/>
        </p:nvSpPr>
        <p:spPr>
          <a:xfrm>
            <a:off x="616375" y="1615525"/>
            <a:ext cx="7908300" cy="4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Els requisits RGPD/LOPD els hem consultat a: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4"/>
              </a:rPr>
              <a:t>https://www.aepd.es/media/guias/guia-rgpd-para-responsables-de-tratamiento.pdf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realitzat els models 2D i 3D de l’empresa a: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5"/>
              </a:rPr>
              <a:t>https://home.by.me/es/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obtingut el domini de: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6"/>
              </a:rPr>
              <a:t>https://www.ionos.es/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La botiga online l’hem creat a partir de: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7"/>
              </a:rPr>
              <a:t>https://www.wix.com/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creat els diagrames amb: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8"/>
              </a:rPr>
              <a:t>https://www.draw.io/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tret alguns dels productes de: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9"/>
              </a:rPr>
              <a:t>https://www.amazon.es/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I la resta els hem obtingut a: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0"/>
              </a:rPr>
              <a:t>https://www.leroymerlin.com/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Hem desenvolupat les xarxes amb l’ajuda de: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1"/>
              </a:rPr>
              <a:t>https://www.netacad.com/es/courses/packet-tracer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I ens hem ajudat a controlar el tràfic a través de les xarxes amb: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2"/>
              </a:rPr>
              <a:t>https://www.wireshark.org/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Per poder pujar els repositoris i crear carpetes a github hem consultat: </a:t>
            </a: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3"/>
              </a:rPr>
              <a:t>https://victorhckinthefreeworld.com/2018/09/21/como-crear-una-carpeta-en-un-repositorio-git-desde-la-interfaz-web-de-github/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roid Sans"/>
              <a:buChar char="●"/>
            </a:pPr>
            <a:r>
              <a:rPr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Les xarxes socials les hem implementat de: 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4"/>
              </a:rPr>
              <a:t>https://twitter.com/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  <a:hlinkClick r:id="rId15"/>
              </a:rPr>
              <a:t>https://instagram.com</a:t>
            </a:r>
            <a:endParaRPr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1"/>
          <p:cNvSpPr/>
          <p:nvPr/>
        </p:nvSpPr>
        <p:spPr>
          <a:xfrm>
            <a:off x="3753225" y="568650"/>
            <a:ext cx="1637575" cy="1180450"/>
          </a:xfrm>
          <a:prstGeom prst="flowChartMerge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1"/>
          <p:cNvSpPr txBox="1"/>
          <p:nvPr>
            <p:ph idx="4294967295" type="subTitle"/>
          </p:nvPr>
        </p:nvSpPr>
        <p:spPr>
          <a:xfrm>
            <a:off x="729575" y="2491351"/>
            <a:ext cx="7684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ca" sz="48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Preguntes</a:t>
            </a:r>
            <a:r>
              <a:rPr b="1" lang="ca" sz="4800">
                <a:solidFill>
                  <a:srgbClr val="4A86E8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?</a:t>
            </a:r>
            <a:endParaRPr b="1" sz="4800">
              <a:solidFill>
                <a:srgbClr val="4A86E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51" name="Google Shape;551;p6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50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552" name="Google Shape;552;p61"/>
          <p:cNvCxnSpPr/>
          <p:nvPr/>
        </p:nvCxnSpPr>
        <p:spPr>
          <a:xfrm>
            <a:off x="705400" y="6299575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61"/>
          <p:cNvCxnSpPr/>
          <p:nvPr/>
        </p:nvCxnSpPr>
        <p:spPr>
          <a:xfrm>
            <a:off x="734775" y="558425"/>
            <a:ext cx="77007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4" name="Google Shape;5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878" y="568644"/>
            <a:ext cx="831250" cy="83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subTitle"/>
          </p:nvPr>
        </p:nvSpPr>
        <p:spPr>
          <a:xfrm>
            <a:off x="685800" y="5082150"/>
            <a:ext cx="48300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Aquí us explicarem de que es la empresa i on està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0" name="Google Shape;100;p17"/>
          <p:cNvSpPr txBox="1"/>
          <p:nvPr>
            <p:ph type="ctrTitle"/>
          </p:nvPr>
        </p:nvSpPr>
        <p:spPr>
          <a:xfrm>
            <a:off x="685800" y="3112950"/>
            <a:ext cx="45534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>
                <a:solidFill>
                  <a:schemeClr val="lt1"/>
                </a:solidFill>
              </a:rPr>
              <a:t>Dades de l’empresa</a:t>
            </a:r>
            <a:endParaRPr sz="3500"/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4</a:t>
            </a:r>
            <a:endParaRPr>
              <a:solidFill>
                <a:srgbClr val="4A86E8"/>
              </a:solidFill>
            </a:endParaRPr>
          </a:p>
        </p:txBody>
      </p:sp>
      <p:cxnSp>
        <p:nvCxnSpPr>
          <p:cNvPr id="102" name="Google Shape;102;p17"/>
          <p:cNvCxnSpPr/>
          <p:nvPr/>
        </p:nvCxnSpPr>
        <p:spPr>
          <a:xfrm>
            <a:off x="711900" y="4830000"/>
            <a:ext cx="7720200" cy="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Lògic</a:t>
            </a:r>
            <a:endParaRPr sz="3500"/>
          </a:p>
        </p:txBody>
      </p:sp>
      <p:sp>
        <p:nvSpPr>
          <p:cNvPr id="108" name="Google Shape;108;p18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6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0" name="Google Shape;110;p18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8"/>
          <p:cNvPicPr preferRelativeResize="0"/>
          <p:nvPr/>
        </p:nvPicPr>
        <p:blipFill rotWithShape="1">
          <a:blip r:embed="rId4">
            <a:alphaModFix/>
          </a:blip>
          <a:srcRect b="20645" l="15614" r="15779" t="20651"/>
          <a:stretch/>
        </p:blipFill>
        <p:spPr>
          <a:xfrm>
            <a:off x="1261500" y="1991675"/>
            <a:ext cx="6618049" cy="31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Físic</a:t>
            </a:r>
            <a:endParaRPr sz="3500"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7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9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19"/>
          <p:cNvSpPr txBox="1"/>
          <p:nvPr/>
        </p:nvSpPr>
        <p:spPr>
          <a:xfrm>
            <a:off x="1092875" y="1599775"/>
            <a:ext cx="13500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Oficines: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50" y="2479148"/>
            <a:ext cx="4141401" cy="234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2550" y="2479162"/>
            <a:ext cx="4141400" cy="23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Diagrama Físic</a:t>
            </a:r>
            <a:endParaRPr sz="3500"/>
          </a:p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8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0"/>
          <p:cNvSpPr txBox="1"/>
          <p:nvPr/>
        </p:nvSpPr>
        <p:spPr>
          <a:xfrm>
            <a:off x="1092875" y="1599775"/>
            <a:ext cx="20172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FFFF"/>
                </a:solidFill>
                <a:latin typeface="Droid Sans"/>
                <a:ea typeface="Droid Sans"/>
                <a:cs typeface="Droid Sans"/>
                <a:sym typeface="Droid Sans"/>
              </a:rPr>
              <a:t>Zona del CPD:</a:t>
            </a:r>
            <a:endParaRPr b="1">
              <a:solidFill>
                <a:srgbClr val="FFFFFF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 rotWithShape="1">
          <a:blip r:embed="rId4">
            <a:alphaModFix/>
          </a:blip>
          <a:srcRect b="3577" l="0" r="0" t="0"/>
          <a:stretch/>
        </p:blipFill>
        <p:spPr>
          <a:xfrm>
            <a:off x="1704975" y="2173375"/>
            <a:ext cx="5734050" cy="38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457200" y="0"/>
            <a:ext cx="8229600" cy="129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3500"/>
              <a:t>Canalitzacions sistema de cablatge</a:t>
            </a:r>
            <a:endParaRPr sz="3500"/>
          </a:p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</a:rPr>
              <a:t>9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0" y="6632675"/>
            <a:ext cx="9144000" cy="2253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1"/>
          <p:cNvCxnSpPr/>
          <p:nvPr/>
        </p:nvCxnSpPr>
        <p:spPr>
          <a:xfrm flipH="1" rot="10800000">
            <a:off x="3027325" y="1292925"/>
            <a:ext cx="3086400" cy="3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1" name="Google Shape;14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679" y="1940800"/>
            <a:ext cx="6784625" cy="244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sper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